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73"/>
  </p:notesMasterIdLst>
  <p:handoutMasterIdLst>
    <p:handoutMasterId r:id="rId74"/>
  </p:handoutMasterIdLst>
  <p:sldIdLst>
    <p:sldId id="264" r:id="rId5"/>
    <p:sldId id="276" r:id="rId6"/>
    <p:sldId id="283" r:id="rId7"/>
    <p:sldId id="282" r:id="rId8"/>
    <p:sldId id="297" r:id="rId9"/>
    <p:sldId id="284" r:id="rId10"/>
    <p:sldId id="285" r:id="rId11"/>
    <p:sldId id="318" r:id="rId12"/>
    <p:sldId id="298" r:id="rId13"/>
    <p:sldId id="286" r:id="rId14"/>
    <p:sldId id="308" r:id="rId15"/>
    <p:sldId id="309" r:id="rId16"/>
    <p:sldId id="319" r:id="rId17"/>
    <p:sldId id="320" r:id="rId18"/>
    <p:sldId id="321" r:id="rId19"/>
    <p:sldId id="322" r:id="rId20"/>
    <p:sldId id="310" r:id="rId21"/>
    <p:sldId id="288" r:id="rId22"/>
    <p:sldId id="289" r:id="rId23"/>
    <p:sldId id="290" r:id="rId24"/>
    <p:sldId id="291" r:id="rId25"/>
    <p:sldId id="292" r:id="rId26"/>
    <p:sldId id="293" r:id="rId27"/>
    <p:sldId id="294" r:id="rId28"/>
    <p:sldId id="295" r:id="rId29"/>
    <p:sldId id="325" r:id="rId30"/>
    <p:sldId id="333" r:id="rId31"/>
    <p:sldId id="296" r:id="rId32"/>
    <p:sldId id="301" r:id="rId33"/>
    <p:sldId id="302" r:id="rId34"/>
    <p:sldId id="303" r:id="rId35"/>
    <p:sldId id="304" r:id="rId36"/>
    <p:sldId id="311" r:id="rId37"/>
    <p:sldId id="306" r:id="rId38"/>
    <p:sldId id="312" r:id="rId39"/>
    <p:sldId id="323" r:id="rId40"/>
    <p:sldId id="324" r:id="rId41"/>
    <p:sldId id="326" r:id="rId42"/>
    <p:sldId id="327" r:id="rId43"/>
    <p:sldId id="328" r:id="rId44"/>
    <p:sldId id="329" r:id="rId45"/>
    <p:sldId id="330" r:id="rId46"/>
    <p:sldId id="339" r:id="rId47"/>
    <p:sldId id="331" r:id="rId48"/>
    <p:sldId id="334" r:id="rId49"/>
    <p:sldId id="335" r:id="rId50"/>
    <p:sldId id="336" r:id="rId51"/>
    <p:sldId id="338" r:id="rId52"/>
    <p:sldId id="341" r:id="rId53"/>
    <p:sldId id="344" r:id="rId54"/>
    <p:sldId id="337" r:id="rId55"/>
    <p:sldId id="342" r:id="rId56"/>
    <p:sldId id="346" r:id="rId57"/>
    <p:sldId id="345" r:id="rId58"/>
    <p:sldId id="349" r:id="rId59"/>
    <p:sldId id="347" r:id="rId60"/>
    <p:sldId id="350" r:id="rId61"/>
    <p:sldId id="348" r:id="rId62"/>
    <p:sldId id="351" r:id="rId63"/>
    <p:sldId id="352" r:id="rId64"/>
    <p:sldId id="353" r:id="rId65"/>
    <p:sldId id="354" r:id="rId66"/>
    <p:sldId id="355" r:id="rId67"/>
    <p:sldId id="356" r:id="rId68"/>
    <p:sldId id="317" r:id="rId69"/>
    <p:sldId id="314" r:id="rId70"/>
    <p:sldId id="315" r:id="rId71"/>
    <p:sldId id="300" r:id="rId72"/>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02"/>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2018/9/29</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2018/9/29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2018/9/29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2018/9/29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2018/9/29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2018/9/29</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2018/9/29</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2018/9/29</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2018/9/29</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2018/9/29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2018/9/29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2018/9/29</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log.csdn.net/lianhuijuan/article/details/61617018"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D14DE-B09C-410C-A253-A28DFDD4C4FB}"/>
              </a:ext>
            </a:extLst>
          </p:cNvPr>
          <p:cNvSpPr>
            <a:spLocks noGrp="1"/>
          </p:cNvSpPr>
          <p:nvPr>
            <p:ph type="title"/>
          </p:nvPr>
        </p:nvSpPr>
        <p:spPr/>
        <p:txBody>
          <a:bodyPr/>
          <a:lstStyle/>
          <a:p>
            <a:r>
              <a:rPr lang="en-US" altLang="zh-CN" dirty="0"/>
              <a:t>Linux </a:t>
            </a:r>
            <a:r>
              <a:rPr lang="zh-CN" altLang="en-US" dirty="0"/>
              <a:t>基本命令</a:t>
            </a:r>
          </a:p>
        </p:txBody>
      </p:sp>
      <p:sp>
        <p:nvSpPr>
          <p:cNvPr id="3" name="内容占位符 2">
            <a:extLst>
              <a:ext uri="{FF2B5EF4-FFF2-40B4-BE49-F238E27FC236}">
                <a16:creationId xmlns:a16="http://schemas.microsoft.com/office/drawing/2014/main" id="{A1254BA4-18B7-4901-9344-440CB9B392DE}"/>
              </a:ext>
            </a:extLst>
          </p:cNvPr>
          <p:cNvSpPr>
            <a:spLocks noGrp="1"/>
          </p:cNvSpPr>
          <p:nvPr>
            <p:ph idx="1"/>
          </p:nvPr>
        </p:nvSpPr>
        <p:spPr/>
        <p:txBody>
          <a:bodyPr>
            <a:normAutofit fontScale="92500" lnSpcReduction="20000"/>
          </a:bodyPr>
          <a:lstStyle/>
          <a:p>
            <a:r>
              <a:rPr lang="en-US" altLang="zh-CN" dirty="0"/>
              <a:t>cp </a:t>
            </a:r>
            <a:r>
              <a:rPr lang="en-US" altLang="zh-CN" dirty="0" err="1"/>
              <a:t>mkdir</a:t>
            </a:r>
            <a:r>
              <a:rPr lang="en-US" altLang="zh-CN" dirty="0"/>
              <a:t> vim tar zip touch rm mv </a:t>
            </a:r>
          </a:p>
          <a:p>
            <a:r>
              <a:rPr lang="en-US" altLang="zh-CN" dirty="0"/>
              <a:t>tail </a:t>
            </a:r>
            <a:r>
              <a:rPr lang="en-US" altLang="zh-CN" dirty="0" err="1"/>
              <a:t>chomd</a:t>
            </a:r>
            <a:r>
              <a:rPr lang="en-US" altLang="zh-CN" dirty="0"/>
              <a:t> cat grep more less split alias man echo find passwd</a:t>
            </a:r>
          </a:p>
          <a:p>
            <a:r>
              <a:rPr lang="en-US" altLang="zh-CN" dirty="0"/>
              <a:t>who, ifconfig, df, du, </a:t>
            </a:r>
            <a:r>
              <a:rPr lang="en-US" altLang="zh-CN" dirty="0" err="1"/>
              <a:t>whereis</a:t>
            </a:r>
            <a:r>
              <a:rPr lang="en-US" altLang="zh-CN" dirty="0"/>
              <a:t>, ln, </a:t>
            </a:r>
            <a:r>
              <a:rPr lang="en-US" altLang="zh-CN" dirty="0" err="1">
                <a:solidFill>
                  <a:srgbClr val="C00000"/>
                </a:solidFill>
              </a:rPr>
              <a:t>awk</a:t>
            </a:r>
            <a:endParaRPr lang="en-US" altLang="zh-CN" dirty="0">
              <a:solidFill>
                <a:srgbClr val="C00000"/>
              </a:solidFill>
            </a:endParaRPr>
          </a:p>
          <a:p>
            <a:r>
              <a:rPr lang="en-US" altLang="zh-CN" dirty="0"/>
              <a:t>crontab </a:t>
            </a:r>
            <a:endParaRPr lang="en-US" altLang="zh-CN" dirty="0">
              <a:solidFill>
                <a:srgbClr val="C00000"/>
              </a:solidFill>
            </a:endParaRPr>
          </a:p>
          <a:p>
            <a:r>
              <a:rPr lang="en-US" altLang="zh-CN" dirty="0" err="1"/>
              <a:t>ps</a:t>
            </a:r>
            <a:endParaRPr lang="en-US" altLang="zh-CN" dirty="0"/>
          </a:p>
          <a:p>
            <a:r>
              <a:rPr lang="en-US" altLang="zh-CN" dirty="0"/>
              <a:t>top</a:t>
            </a:r>
          </a:p>
          <a:p>
            <a:r>
              <a:rPr lang="en-US" altLang="zh-CN" dirty="0"/>
              <a:t>ping </a:t>
            </a:r>
          </a:p>
          <a:p>
            <a:r>
              <a:rPr lang="en-US" altLang="zh-CN" dirty="0"/>
              <a:t>kill</a:t>
            </a:r>
          </a:p>
          <a:p>
            <a:r>
              <a:rPr lang="en-US" altLang="zh-CN" dirty="0" err="1"/>
              <a:t>gzip</a:t>
            </a:r>
            <a:endParaRPr lang="en-US" altLang="zh-CN" dirty="0"/>
          </a:p>
          <a:p>
            <a:endParaRPr lang="zh-CN" altLang="en-US" dirty="0"/>
          </a:p>
        </p:txBody>
      </p:sp>
    </p:spTree>
    <p:extLst>
      <p:ext uri="{BB962C8B-B14F-4D97-AF65-F5344CB8AC3E}">
        <p14:creationId xmlns:p14="http://schemas.microsoft.com/office/powerpoint/2010/main" val="349243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dirty="0"/>
              <a:t>常用参数：</a:t>
            </a:r>
            <a:endParaRPr lang="en-US" altLang="zh-CN" sz="1400"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D6F35-C16D-4648-A600-5D67D262C2F9}"/>
              </a:ext>
            </a:extLst>
          </p:cNvPr>
          <p:cNvSpPr>
            <a:spLocks noGrp="1"/>
          </p:cNvSpPr>
          <p:nvPr>
            <p:ph type="title"/>
          </p:nvPr>
        </p:nvSpPr>
        <p:spPr/>
        <p:txBody>
          <a:bodyPr/>
          <a:lstStyle/>
          <a:p>
            <a:r>
              <a:rPr lang="en-US" altLang="zh-CN" dirty="0"/>
              <a:t>Python </a:t>
            </a:r>
            <a:r>
              <a:rPr lang="zh-CN" altLang="en-US" dirty="0"/>
              <a:t>基础</a:t>
            </a:r>
          </a:p>
        </p:txBody>
      </p:sp>
      <p:sp>
        <p:nvSpPr>
          <p:cNvPr id="3" name="内容占位符 2">
            <a:extLst>
              <a:ext uri="{FF2B5EF4-FFF2-40B4-BE49-F238E27FC236}">
                <a16:creationId xmlns:a16="http://schemas.microsoft.com/office/drawing/2014/main" id="{D5E4075D-F23A-44E9-8977-BC59DFB56FD5}"/>
              </a:ext>
            </a:extLst>
          </p:cNvPr>
          <p:cNvSpPr>
            <a:spLocks noGrp="1"/>
          </p:cNvSpPr>
          <p:nvPr>
            <p:ph idx="1"/>
          </p:nvPr>
        </p:nvSpPr>
        <p:spPr/>
        <p:txBody>
          <a:bodyPr/>
          <a:lstStyle/>
          <a:p>
            <a:pPr marL="0" indent="0">
              <a:buNone/>
            </a:pPr>
            <a:r>
              <a:rPr lang="en-US" altLang="zh-CN" sz="1400" dirty="0" err="1"/>
              <a:t>Jupyter</a:t>
            </a:r>
            <a:r>
              <a:rPr lang="en-US" altLang="zh-CN" sz="1400" dirty="0"/>
              <a:t> Notebook</a:t>
            </a:r>
          </a:p>
          <a:p>
            <a:pPr marL="0" indent="0">
              <a:buNone/>
            </a:pPr>
            <a:r>
              <a:rPr lang="en-US" altLang="zh-CN" sz="1400" dirty="0"/>
              <a:t>Python </a:t>
            </a:r>
            <a:r>
              <a:rPr lang="zh-CN" altLang="en-US" sz="1400" dirty="0"/>
              <a:t>对象 </a:t>
            </a:r>
            <a:r>
              <a:rPr lang="en-US" altLang="zh-CN" sz="1400" dirty="0"/>
              <a:t>【</a:t>
            </a:r>
            <a:r>
              <a:rPr lang="zh-CN" altLang="en-US" sz="1400" dirty="0"/>
              <a:t>数据类型</a:t>
            </a:r>
            <a:r>
              <a:rPr lang="en-US" altLang="zh-CN" sz="1400" dirty="0"/>
              <a:t>】 </a:t>
            </a:r>
          </a:p>
          <a:p>
            <a:pPr marL="0" indent="0">
              <a:buNone/>
            </a:pPr>
            <a:r>
              <a:rPr lang="zh-CN" altLang="en-US" sz="1400" dirty="0"/>
              <a:t>条件和循环</a:t>
            </a:r>
            <a:endParaRPr lang="en-US" altLang="zh-CN" sz="1400" dirty="0"/>
          </a:p>
          <a:p>
            <a:pPr marL="0" indent="0">
              <a:buNone/>
            </a:pPr>
            <a:r>
              <a:rPr lang="zh-CN" altLang="en-US" sz="1400" dirty="0"/>
              <a:t>异常处理</a:t>
            </a:r>
            <a:endParaRPr lang="en-US" altLang="zh-CN" sz="1400" dirty="0"/>
          </a:p>
          <a:p>
            <a:pPr marL="0" indent="0">
              <a:buNone/>
            </a:pPr>
            <a:r>
              <a:rPr lang="zh-CN" altLang="en-US" sz="1400" dirty="0"/>
              <a:t>内存管理</a:t>
            </a:r>
            <a:endParaRPr lang="en-US" altLang="zh-CN" sz="1400" dirty="0"/>
          </a:p>
          <a:p>
            <a:pPr marL="0" indent="0">
              <a:buNone/>
            </a:pPr>
            <a:r>
              <a:rPr lang="zh-CN" altLang="en-US" sz="1400" dirty="0"/>
              <a:t>内存机制</a:t>
            </a:r>
            <a:endParaRPr lang="en-US" altLang="zh-CN" sz="1400" dirty="0"/>
          </a:p>
          <a:p>
            <a:pPr marL="0" indent="0">
              <a:buNone/>
            </a:pPr>
            <a:r>
              <a:rPr lang="zh-CN" altLang="en-US" sz="1400" dirty="0"/>
              <a:t>深</a:t>
            </a:r>
            <a:r>
              <a:rPr lang="en-US" altLang="zh-CN" sz="1400" dirty="0"/>
              <a:t>copy </a:t>
            </a:r>
            <a:r>
              <a:rPr lang="zh-CN" altLang="en-US" sz="1400" dirty="0"/>
              <a:t>浅</a:t>
            </a:r>
            <a:r>
              <a:rPr lang="en-US" altLang="zh-CN" sz="1400" dirty="0"/>
              <a:t>copy</a:t>
            </a:r>
          </a:p>
          <a:p>
            <a:pPr marL="0" indent="0">
              <a:buNone/>
            </a:pPr>
            <a:endParaRPr lang="en-US" altLang="zh-CN" sz="1400" dirty="0"/>
          </a:p>
          <a:p>
            <a:pPr marL="0" indent="0">
              <a:buNone/>
            </a:pPr>
            <a:endParaRPr lang="en-US" altLang="zh-CN" sz="1400" dirty="0"/>
          </a:p>
        </p:txBody>
      </p:sp>
    </p:spTree>
    <p:extLst>
      <p:ext uri="{BB962C8B-B14F-4D97-AF65-F5344CB8AC3E}">
        <p14:creationId xmlns:p14="http://schemas.microsoft.com/office/powerpoint/2010/main" val="17488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3933056"/>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dirty="0"/>
              <a:t>不可变数据。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dirty="0"/>
              <a:t>1</a:t>
            </a:r>
            <a:r>
              <a:rPr lang="zh-CN" altLang="en-US" sz="1600" dirty="0"/>
              <a:t>、</a:t>
            </a:r>
            <a:r>
              <a:rPr lang="en-US" altLang="zh-CN" sz="1600" dirty="0"/>
              <a:t>List</a:t>
            </a:r>
            <a:r>
              <a:rPr lang="zh-CN" altLang="en-US" sz="1600" dirty="0"/>
              <a:t>写在方括号之间，元素用逗号隔开。</a:t>
            </a:r>
          </a:p>
          <a:p>
            <a:pPr latinLnBrk="1"/>
            <a:r>
              <a:rPr lang="en-US" altLang="zh-CN" sz="1600" dirty="0"/>
              <a:t>2</a:t>
            </a:r>
            <a:r>
              <a:rPr lang="zh-CN" altLang="en-US" sz="1600" dirty="0"/>
              <a:t>、和字符串一样，</a:t>
            </a:r>
            <a:r>
              <a:rPr lang="en-US" altLang="zh-CN" sz="1600" dirty="0"/>
              <a:t>list</a:t>
            </a:r>
            <a:r>
              <a:rPr lang="zh-CN" altLang="en-US" sz="1600" dirty="0"/>
              <a:t>可以被索引和切片。</a:t>
            </a:r>
          </a:p>
          <a:p>
            <a:pPr latinLnBrk="1"/>
            <a:r>
              <a:rPr lang="en-US" altLang="zh-CN" sz="1600" dirty="0"/>
              <a:t>3</a:t>
            </a:r>
            <a:r>
              <a:rPr lang="zh-CN" altLang="en-US" sz="1600" dirty="0"/>
              <a:t>、</a:t>
            </a:r>
            <a:r>
              <a:rPr lang="en-US" altLang="zh-CN" sz="1600" dirty="0"/>
              <a:t>List</a:t>
            </a:r>
            <a:r>
              <a:rPr lang="zh-CN" altLang="en-US" sz="1600" dirty="0"/>
              <a:t>可以使用</a:t>
            </a:r>
            <a:r>
              <a:rPr lang="en-US" altLang="zh-CN" sz="1600" dirty="0"/>
              <a:t>+</a:t>
            </a:r>
            <a:r>
              <a:rPr lang="zh-CN" altLang="en-US" sz="1600" dirty="0"/>
              <a:t>操作符进行拼接。</a:t>
            </a:r>
          </a:p>
          <a:p>
            <a:pPr latinLnBrk="1"/>
            <a:r>
              <a:rPr lang="en-US" altLang="zh-CN" sz="1600" dirty="0"/>
              <a:t>4</a:t>
            </a:r>
            <a:r>
              <a:rPr lang="zh-CN" altLang="en-US" sz="1600" dirty="0"/>
              <a:t>、</a:t>
            </a:r>
            <a:r>
              <a:rPr lang="en-US" altLang="zh-CN" sz="1600" dirty="0"/>
              <a:t>List</a:t>
            </a:r>
            <a:r>
              <a:rPr lang="zh-CN" altLang="en-US" sz="1600"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165681794"/>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99330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366584712"/>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99330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400" b="1" dirty="0"/>
              <a:t>5. </a:t>
            </a:r>
            <a:r>
              <a:rPr lang="en-US" altLang="zh-CN" sz="1400" b="1" dirty="0" err="1"/>
              <a:t>Dict</a:t>
            </a:r>
            <a:r>
              <a:rPr lang="en-US" altLang="zh-CN" sz="1400" b="1" dirty="0"/>
              <a:t> (</a:t>
            </a:r>
            <a:r>
              <a:rPr lang="zh-CN" altLang="en-US" sz="1400" b="1" dirty="0"/>
              <a:t>字典</a:t>
            </a:r>
            <a:r>
              <a:rPr lang="en-US" altLang="zh-CN" sz="14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fontScale="77500" lnSpcReduction="20000"/>
          </a:bodyPr>
          <a:lstStyle/>
          <a:p>
            <a:r>
              <a:rPr lang="en-US" altLang="zh-CN" dirty="0"/>
              <a:t>1. python </a:t>
            </a:r>
            <a:r>
              <a:rPr lang="zh-CN" altLang="en-US" dirty="0"/>
              <a:t>基础</a:t>
            </a:r>
            <a:endParaRPr lang="en-US" altLang="zh-CN" dirty="0"/>
          </a:p>
          <a:p>
            <a:r>
              <a:rPr lang="en-US" altLang="zh-CN" dirty="0"/>
              <a:t>2. </a:t>
            </a:r>
            <a:r>
              <a:rPr lang="zh-CN" altLang="en-US" dirty="0"/>
              <a:t>字符串和文本 </a:t>
            </a:r>
            <a:r>
              <a:rPr lang="en-US" altLang="zh-CN" dirty="0"/>
              <a:t>/ </a:t>
            </a:r>
            <a:r>
              <a:rPr lang="zh-CN" altLang="en-US" dirty="0"/>
              <a:t>正则表达式</a:t>
            </a:r>
            <a:endParaRPr lang="en-US" altLang="zh-CN" dirty="0"/>
          </a:p>
          <a:p>
            <a:r>
              <a:rPr lang="en-US" altLang="zh-CN" dirty="0" err="1"/>
              <a:t>Kmp</a:t>
            </a:r>
            <a:r>
              <a:rPr lang="en-US" altLang="zh-CN" dirty="0"/>
              <a:t> </a:t>
            </a:r>
          </a:p>
          <a:p>
            <a:r>
              <a:rPr lang="en-US" altLang="zh-CN" dirty="0">
                <a:hlinkClick r:id="rId2"/>
              </a:rPr>
              <a:t>https://blog.csdn.net/lianhuijuan/article/details/61617018</a:t>
            </a:r>
            <a:endParaRPr lang="en-US" altLang="zh-CN" dirty="0"/>
          </a:p>
          <a:p>
            <a:r>
              <a:rPr lang="en-US" altLang="zh-CN" dirty="0"/>
              <a:t>https://blog.csdn.net/u011467044/article/details/55008649/</a:t>
            </a:r>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r>
              <a:rPr lang="en-US" altLang="zh-CN" dirty="0"/>
              <a:t>7. Django </a:t>
            </a:r>
            <a:r>
              <a:rPr lang="zh-CN" altLang="en-US" dirty="0"/>
              <a:t>框架使用</a:t>
            </a:r>
            <a:r>
              <a:rPr lang="en-US" altLang="zh-CN" dirty="0"/>
              <a:t>(</a:t>
            </a:r>
            <a:r>
              <a:rPr lang="zh-CN" altLang="en-US" dirty="0"/>
              <a:t>后端</a:t>
            </a:r>
            <a:r>
              <a:rPr lang="en-US" altLang="zh-CN" dirty="0"/>
              <a:t>)</a:t>
            </a:r>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3892302691"/>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99330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99330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endParaRPr lang="zh-CN" altLang="en-US" sz="1400" dirty="0">
                        <a:effectLst/>
                      </a:endParaRP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31813" y="3212976"/>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normAutofit/>
          </a:bodyPr>
          <a:lstStyle/>
          <a:p>
            <a:pPr marL="0" indent="0">
              <a:buNone/>
            </a:pPr>
            <a:r>
              <a:rPr lang="en-US" altLang="zh-CN" sz="1800" dirty="0"/>
              <a:t>2) </a:t>
            </a:r>
            <a:r>
              <a:rPr lang="en-US" altLang="zh-CN" sz="1800" b="1" dirty="0"/>
              <a:t>Python3 </a:t>
            </a:r>
            <a:r>
              <a:rPr lang="zh-CN" altLang="en-US" sz="1800" b="1" dirty="0"/>
              <a:t>循环控制</a:t>
            </a:r>
            <a:endParaRPr lang="en-US" altLang="zh-CN" sz="1800" b="1"/>
          </a:p>
          <a:p>
            <a:pPr marL="0" indent="0">
              <a:buNone/>
            </a:pPr>
            <a:endParaRPr lang="en-US" altLang="zh-CN" sz="1800" b="1" dirty="0"/>
          </a:p>
        </p:txBody>
      </p:sp>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0173702-F435-4A39-A1A5-91A5FB0E7BE2}"/>
              </a:ext>
            </a:extLst>
          </p:cNvPr>
          <p:cNvSpPr>
            <a:spLocks noGrp="1"/>
          </p:cNvSpPr>
          <p:nvPr>
            <p:ph idx="1"/>
          </p:nvPr>
        </p:nvSpPr>
        <p:spPr>
          <a:xfrm>
            <a:off x="1117309" y="476672"/>
            <a:ext cx="10157354" cy="5695528"/>
          </a:xfrm>
        </p:spPr>
        <p:txBody>
          <a:bodyPr/>
          <a:lstStyle/>
          <a:p>
            <a:endParaRPr lang="zh-CN" altLang="en-US" dirty="0"/>
          </a:p>
        </p:txBody>
      </p:sp>
    </p:spTree>
    <p:extLst>
      <p:ext uri="{BB962C8B-B14F-4D97-AF65-F5344CB8AC3E}">
        <p14:creationId xmlns:p14="http://schemas.microsoft.com/office/powerpoint/2010/main" val="6635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B78ED-396D-4025-BDAE-41D667056EE2}"/>
              </a:ext>
            </a:extLst>
          </p:cNvPr>
          <p:cNvSpPr>
            <a:spLocks noGrp="1"/>
          </p:cNvSpPr>
          <p:nvPr>
            <p:ph type="title"/>
          </p:nvPr>
        </p:nvSpPr>
        <p:spPr/>
        <p:txBody>
          <a:bodyPr/>
          <a:lstStyle/>
          <a:p>
            <a:r>
              <a:rPr lang="en-US" altLang="zh-CN" dirty="0" err="1"/>
              <a:t>Xgboost</a:t>
            </a:r>
            <a:r>
              <a:rPr lang="en-US" altLang="zh-CN" dirty="0"/>
              <a:t> </a:t>
            </a:r>
            <a:r>
              <a:rPr lang="zh-CN" altLang="en-US" dirty="0"/>
              <a:t>工具包</a:t>
            </a:r>
          </a:p>
        </p:txBody>
      </p:sp>
      <p:sp>
        <p:nvSpPr>
          <p:cNvPr id="3" name="内容占位符 2">
            <a:extLst>
              <a:ext uri="{FF2B5EF4-FFF2-40B4-BE49-F238E27FC236}">
                <a16:creationId xmlns:a16="http://schemas.microsoft.com/office/drawing/2014/main" id="{E238B7B4-7613-4A27-96E9-BE6EE9D41836}"/>
              </a:ext>
            </a:extLst>
          </p:cNvPr>
          <p:cNvSpPr>
            <a:spLocks noGrp="1"/>
          </p:cNvSpPr>
          <p:nvPr>
            <p:ph idx="1"/>
          </p:nvPr>
        </p:nvSpPr>
        <p:spPr>
          <a:xfrm>
            <a:off x="1117309" y="1701800"/>
            <a:ext cx="10157354" cy="4470400"/>
          </a:xfrm>
        </p:spPr>
        <p:txBody>
          <a:bodyPr>
            <a:normAutofit/>
          </a:bodyPr>
          <a:lstStyle/>
          <a:p>
            <a:pPr marL="0" indent="0">
              <a:buNone/>
            </a:pPr>
            <a:r>
              <a:rPr lang="en-US" altLang="zh-CN" sz="1400" b="1" dirty="0" err="1"/>
              <a:t>xgboost</a:t>
            </a:r>
            <a:r>
              <a:rPr lang="en-US" altLang="zh-CN" sz="1400" b="1" dirty="0"/>
              <a:t>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clone --recursive https://github.com/dmlc/xgboost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init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update </a:t>
            </a:r>
            <a:endParaRPr lang="en-US" altLang="zh-CN" sz="1400" dirty="0">
              <a:solidFill>
                <a:srgbClr val="333333"/>
              </a:solidFill>
              <a:latin typeface="Consolas" panose="020B0609020204030204" pitchFamily="49" charset="0"/>
            </a:endParaRPr>
          </a:p>
          <a:p>
            <a:pPr marL="0" indent="0">
              <a:buNone/>
            </a:pPr>
            <a:r>
              <a:rPr lang="en-US" altLang="zh-CN" sz="1400" b="1" dirty="0"/>
              <a:t>python3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en-US" altLang="zh-CN" sz="1400" dirty="0" err="1">
                <a:solidFill>
                  <a:srgbClr val="333333"/>
                </a:solidFill>
                <a:latin typeface="Consolas" panose="020B0609020204030204" pitchFamily="49" charset="0"/>
              </a:rPr>
              <a:t>sudo</a:t>
            </a:r>
            <a:r>
              <a:rPr lang="en-US" altLang="zh-CN" sz="1400" dirty="0">
                <a:solidFill>
                  <a:srgbClr val="333333"/>
                </a:solidFill>
                <a:latin typeface="Consolas" panose="020B0609020204030204" pitchFamily="49" charset="0"/>
              </a:rPr>
              <a:t> </a:t>
            </a:r>
            <a:r>
              <a:rPr lang="zh-CN" altLang="zh-CN" sz="1400" dirty="0">
                <a:solidFill>
                  <a:srgbClr val="333333"/>
                </a:solidFill>
                <a:latin typeface="Consolas" panose="020B0609020204030204" pitchFamily="49" charset="0"/>
              </a:rPr>
              <a:t>pip3 install xgboost </a:t>
            </a:r>
            <a:r>
              <a:rPr lang="en-US" altLang="zh-CN" sz="1400" dirty="0">
                <a:solidFill>
                  <a:srgbClr val="333333"/>
                </a:solidFill>
                <a:latin typeface="Consolas" panose="020B0609020204030204" pitchFamily="49" charset="0"/>
              </a:rPr>
              <a:t>    </a:t>
            </a:r>
            <a:endParaRPr lang="zh-CN" altLang="zh-CN" sz="1400" dirty="0">
              <a:solidFill>
                <a:srgbClr val="333333"/>
              </a:solidFill>
              <a:latin typeface="Consolas" panose="020B0609020204030204" pitchFamily="49" charset="0"/>
            </a:endParaRPr>
          </a:p>
          <a:p>
            <a:pPr marL="0" indent="0">
              <a:buNone/>
            </a:pPr>
            <a:r>
              <a:rPr lang="en-US" altLang="zh-CN" sz="1400" b="1" dirty="0"/>
              <a:t>GPU </a:t>
            </a:r>
            <a:r>
              <a:rPr lang="zh-CN" altLang="en-US" sz="1400" b="1" dirty="0"/>
              <a:t>支持：</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mkdir build </a:t>
            </a:r>
            <a:endParaRPr lang="zh-CN" altLang="zh-CN" sz="1600" dirty="0">
              <a:solidFill>
                <a:srgbClr val="00702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build cmake .. -DUSE_CUDA</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-DUSE_NCCL</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make -j</a:t>
            </a:r>
            <a:r>
              <a:rPr lang="zh-CN" altLang="zh-CN" sz="800" dirty="0"/>
              <a:t> </a:t>
            </a:r>
            <a:endParaRPr lang="zh-CN" altLang="zh-CN" dirty="0">
              <a:latin typeface="Arial" panose="020B0604020202020204" pitchFamily="34" charset="0"/>
            </a:endParaRPr>
          </a:p>
          <a:p>
            <a:pPr marL="0" indent="0">
              <a:buNone/>
            </a:pPr>
            <a:endParaRPr lang="zh-CN" altLang="zh-CN" sz="1400" b="1" dirty="0"/>
          </a:p>
          <a:p>
            <a:pPr marL="0" indent="0">
              <a:buNone/>
            </a:pPr>
            <a:endParaRPr lang="zh-CN" altLang="en-US" sz="1400" b="1" dirty="0"/>
          </a:p>
        </p:txBody>
      </p:sp>
      <p:sp>
        <p:nvSpPr>
          <p:cNvPr id="10" name="Rectangle 2">
            <a:extLst>
              <a:ext uri="{FF2B5EF4-FFF2-40B4-BE49-F238E27FC236}">
                <a16:creationId xmlns:a16="http://schemas.microsoft.com/office/drawing/2014/main" id="{9450448A-B311-4EF4-AF61-297929D6BC62}"/>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AF919E8-5563-4D2A-976C-A9D9A1EE37CC}"/>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C745DAB-A5D1-40DA-ABBF-5880DB6A8899}"/>
              </a:ext>
            </a:extLst>
          </p:cNvPr>
          <p:cNvSpPr>
            <a:spLocks noChangeArrowheads="1"/>
          </p:cNvSpPr>
          <p:nvPr/>
        </p:nvSpPr>
        <p:spPr bwMode="auto">
          <a:xfrm>
            <a:off x="-458316" y="-3751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26B6A066-9DBE-4DE9-B04A-ECD41AA5603E}"/>
              </a:ext>
            </a:extLst>
          </p:cNvPr>
          <p:cNvSpPr>
            <a:spLocks noChangeArrowheads="1"/>
          </p:cNvSpPr>
          <p:nvPr/>
        </p:nvSpPr>
        <p:spPr bwMode="auto">
          <a:xfrm>
            <a:off x="0" y="-3810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31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ADB1846-8211-4B7E-87DD-19B587EFCCB5}"/>
              </a:ext>
            </a:extLst>
          </p:cNvPr>
          <p:cNvSpPr>
            <a:spLocks noGrp="1"/>
          </p:cNvSpPr>
          <p:nvPr>
            <p:ph idx="1"/>
          </p:nvPr>
        </p:nvSpPr>
        <p:spPr>
          <a:xfrm>
            <a:off x="1117309" y="692696"/>
            <a:ext cx="10157354" cy="5479504"/>
          </a:xfrm>
        </p:spPr>
        <p:txBody>
          <a:bodyPr>
            <a:normAutofit/>
          </a:bodyPr>
          <a:lstStyle/>
          <a:p>
            <a:r>
              <a:rPr lang="en-US" altLang="zh-CN" dirty="0"/>
              <a:t>10. </a:t>
            </a:r>
            <a:r>
              <a:rPr lang="zh-CN" altLang="en-US" dirty="0"/>
              <a:t>网络编程</a:t>
            </a:r>
            <a:r>
              <a:rPr lang="en-US" altLang="zh-CN" dirty="0"/>
              <a:t> tornado  </a:t>
            </a:r>
            <a:r>
              <a:rPr lang="en-US" altLang="zh-CN" dirty="0" err="1"/>
              <a:t>scapy</a:t>
            </a:r>
            <a:r>
              <a:rPr lang="en-US" altLang="zh-CN" dirty="0"/>
              <a:t>   </a:t>
            </a:r>
            <a:r>
              <a:rPr lang="zh-CN" altLang="en-US" dirty="0"/>
              <a:t>电子邮件 </a:t>
            </a:r>
            <a:r>
              <a:rPr lang="en-US" altLang="zh-CN" dirty="0"/>
              <a:t>requests</a:t>
            </a:r>
          </a:p>
          <a:p>
            <a:r>
              <a:rPr lang="en-US" altLang="zh-CN" dirty="0"/>
              <a:t>8. </a:t>
            </a:r>
            <a:r>
              <a:rPr lang="zh-CN" altLang="en-US" dirty="0"/>
              <a:t>图像处理</a:t>
            </a:r>
            <a:endParaRPr lang="en-US" altLang="zh-CN" dirty="0"/>
          </a:p>
          <a:p>
            <a:r>
              <a:rPr lang="en-US" altLang="zh-CN" dirty="0"/>
              <a:t>10. </a:t>
            </a:r>
            <a:r>
              <a:rPr lang="zh-CN" altLang="en-US" dirty="0"/>
              <a:t>数据结构与算法</a:t>
            </a:r>
            <a:endParaRPr lang="en-US" altLang="zh-CN" dirty="0"/>
          </a:p>
          <a:p>
            <a:r>
              <a:rPr lang="en-US" altLang="zh-CN" dirty="0"/>
              <a:t>11.</a:t>
            </a:r>
            <a:r>
              <a:rPr lang="zh-CN" altLang="en-US" dirty="0"/>
              <a:t>并发编程，进程与线程</a:t>
            </a:r>
            <a:endParaRPr lang="en-US" altLang="zh-CN" dirty="0"/>
          </a:p>
          <a:p>
            <a:r>
              <a:rPr lang="en-US" altLang="zh-CN" dirty="0"/>
              <a:t>8. </a:t>
            </a:r>
            <a:r>
              <a:rPr lang="zh-CN" altLang="en-US" dirty="0"/>
              <a:t>设计模式</a:t>
            </a:r>
            <a:endParaRPr lang="en-US" altLang="zh-CN" dirty="0"/>
          </a:p>
          <a:p>
            <a:r>
              <a:rPr lang="en-US" altLang="zh-CN" dirty="0"/>
              <a:t>9. </a:t>
            </a:r>
            <a:r>
              <a:rPr lang="zh-CN" altLang="en-US" dirty="0"/>
              <a:t>性能测试</a:t>
            </a:r>
            <a:endParaRPr lang="en-US" altLang="zh-CN" dirty="0"/>
          </a:p>
          <a:p>
            <a:r>
              <a:rPr lang="en-US" altLang="zh-CN" dirty="0" err="1"/>
              <a:t>lineprofiler</a:t>
            </a:r>
            <a:r>
              <a:rPr lang="en-US" altLang="zh-CN" dirty="0"/>
              <a:t> – </a:t>
            </a:r>
            <a:r>
              <a:rPr lang="zh-CN" altLang="en-US" dirty="0"/>
              <a:t>逐行性能分析。 </a:t>
            </a:r>
            <a:br>
              <a:rPr lang="zh-CN" altLang="en-US" dirty="0"/>
            </a:br>
            <a:r>
              <a:rPr lang="en-US" altLang="zh-CN" dirty="0" err="1"/>
              <a:t>memoryprofiler</a:t>
            </a:r>
            <a:r>
              <a:rPr lang="en-US" altLang="zh-CN" dirty="0"/>
              <a:t> – </a:t>
            </a:r>
            <a:r>
              <a:rPr lang="zh-CN" altLang="en-US" dirty="0"/>
              <a:t>监控 </a:t>
            </a:r>
            <a:r>
              <a:rPr lang="en-US" altLang="zh-CN" dirty="0"/>
              <a:t>Python </a:t>
            </a:r>
            <a:r>
              <a:rPr lang="zh-CN" altLang="en-US" dirty="0"/>
              <a:t>代码的内存使用。 </a:t>
            </a:r>
            <a:endParaRPr lang="en-US" altLang="zh-CN" dirty="0"/>
          </a:p>
          <a:p>
            <a:r>
              <a:rPr lang="en-US" altLang="zh-CN" dirty="0"/>
              <a:t>11. python </a:t>
            </a:r>
            <a:r>
              <a:rPr lang="zh-CN" altLang="en-US" dirty="0"/>
              <a:t>爬虫</a:t>
            </a:r>
            <a:r>
              <a:rPr lang="en-US" altLang="zh-CN" dirty="0"/>
              <a:t> </a:t>
            </a:r>
            <a:r>
              <a:rPr lang="en-US" altLang="zh-CN" dirty="0" err="1"/>
              <a:t>scrapy</a:t>
            </a:r>
            <a:r>
              <a:rPr lang="en-US" altLang="zh-CN" dirty="0"/>
              <a:t>(+</a:t>
            </a:r>
            <a:r>
              <a:rPr lang="zh-CN" altLang="en-US" dirty="0"/>
              <a:t>自定义爬虫框架</a:t>
            </a:r>
            <a:r>
              <a:rPr lang="en-US" altLang="zh-CN" dirty="0"/>
              <a:t>) + </a:t>
            </a:r>
            <a:r>
              <a:rPr lang="zh-CN" altLang="en-US" dirty="0"/>
              <a:t>分布式爬虫</a:t>
            </a:r>
            <a:r>
              <a:rPr lang="en-US" altLang="zh-CN" dirty="0" err="1"/>
              <a:t>scrapy</a:t>
            </a:r>
            <a:r>
              <a:rPr lang="en-US" altLang="zh-CN" dirty="0"/>
              <a:t>+ </a:t>
            </a:r>
            <a:r>
              <a:rPr lang="en-US" altLang="zh-CN" dirty="0" err="1"/>
              <a:t>redis</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0828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31F34F-79DF-44F9-9C6F-F545EBB50410}"/>
              </a:ext>
            </a:extLst>
          </p:cNvPr>
          <p:cNvSpPr>
            <a:spLocks noGrp="1"/>
          </p:cNvSpPr>
          <p:nvPr>
            <p:ph idx="1"/>
          </p:nvPr>
        </p:nvSpPr>
        <p:spPr>
          <a:xfrm>
            <a:off x="1117309" y="620688"/>
            <a:ext cx="10157354" cy="5551512"/>
          </a:xfrm>
        </p:spPr>
        <p:txBody>
          <a:bodyPr/>
          <a:lstStyle/>
          <a:p>
            <a:r>
              <a:rPr lang="en-US" altLang="zh-CN" dirty="0"/>
              <a:t>12. python </a:t>
            </a:r>
            <a:r>
              <a:rPr lang="zh-CN" altLang="en-US" dirty="0"/>
              <a:t>数据挖掘常用工具</a:t>
            </a:r>
            <a:endParaRPr lang="en-US" altLang="zh-CN" dirty="0"/>
          </a:p>
          <a:p>
            <a:r>
              <a:rPr lang="en-US" altLang="zh-CN" dirty="0"/>
              <a:t>pandas</a:t>
            </a:r>
          </a:p>
          <a:p>
            <a:r>
              <a:rPr lang="en-US" altLang="zh-CN" dirty="0" err="1"/>
              <a:t>numpy</a:t>
            </a:r>
            <a:r>
              <a:rPr lang="en-US" altLang="zh-CN" dirty="0"/>
              <a:t> </a:t>
            </a:r>
            <a:r>
              <a:rPr lang="zh-CN" altLang="en-US" dirty="0"/>
              <a:t>矩阵基础知识</a:t>
            </a:r>
            <a:endParaRPr lang="en-US" altLang="zh-CN" dirty="0"/>
          </a:p>
          <a:p>
            <a:r>
              <a:rPr lang="en-US" altLang="zh-CN" dirty="0"/>
              <a:t> matplotlib</a:t>
            </a:r>
          </a:p>
          <a:p>
            <a:r>
              <a:rPr lang="en-US" altLang="zh-CN" dirty="0" err="1"/>
              <a:t>scikit</a:t>
            </a:r>
            <a:r>
              <a:rPr lang="en-US" altLang="zh-CN" dirty="0"/>
              <a:t>-learn</a:t>
            </a:r>
          </a:p>
        </p:txBody>
      </p:sp>
    </p:spTree>
    <p:extLst>
      <p:ext uri="{BB962C8B-B14F-4D97-AF65-F5344CB8AC3E}">
        <p14:creationId xmlns:p14="http://schemas.microsoft.com/office/powerpoint/2010/main" val="791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2371E-1F75-4AF9-9294-A562C6BE6B5C}"/>
              </a:ext>
            </a:extLst>
          </p:cNvPr>
          <p:cNvSpPr/>
          <p:nvPr/>
        </p:nvSpPr>
        <p:spPr>
          <a:xfrm>
            <a:off x="4766164" y="2644170"/>
            <a:ext cx="2656496" cy="1569660"/>
          </a:xfrm>
          <a:prstGeom prst="rect">
            <a:avLst/>
          </a:prstGeom>
          <a:noFill/>
          <a:effectLst>
            <a:reflection blurRad="6350" stA="50000" endA="300" endPos="90000" dist="50800" dir="5400000" sy="-100000" algn="bl" rotWithShape="0"/>
            <a:softEdge rad="63500"/>
          </a:effectLst>
          <a:scene3d>
            <a:camera prst="isometricLeftDown"/>
            <a:lightRig rig="threePt" dir="t"/>
          </a:scene3d>
          <a:sp3d>
            <a:bevelT w="165100" prst="coolSlant"/>
          </a:sp3d>
        </p:spPr>
        <p:txBody>
          <a:bodyPr wrap="none" lIns="91440" tIns="45720" rIns="91440" bIns="45720">
            <a:spAutoFit/>
            <a:sp3d extrusionH="57150">
              <a:bevelT w="82550" h="38100" prst="coolSlant"/>
            </a:sp3d>
          </a:bodyPr>
          <a:lstStyle/>
          <a:p>
            <a:pPr algn="ctr"/>
            <a:r>
              <a:rPr lang="zh-CN" altLang="en-US" sz="9600" b="1"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rPr>
              <a:t>进阶</a:t>
            </a:r>
            <a:endParaRPr lang="zh-CN" altLang="en-US" sz="9600" b="1" cap="none" spc="0"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6864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873beb7-5857-4685-be1f-d57550cc96cc"/>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5054</Words>
  <Application>Microsoft Office PowerPoint</Application>
  <PresentationFormat>自定义</PresentationFormat>
  <Paragraphs>677</Paragraphs>
  <Slides>68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-apple-system</vt:lpstr>
      <vt:lpstr>Arial Unicode MS</vt:lpstr>
      <vt:lpstr>Menlo</vt:lpstr>
      <vt:lpstr>微软雅黑</vt:lpstr>
      <vt:lpstr>幼圆</vt:lpstr>
      <vt:lpstr>Arial</vt:lpstr>
      <vt:lpstr>Century Gothic</vt:lpstr>
      <vt:lpstr>Consolas</vt:lpstr>
      <vt:lpstr>书籍 16x9</vt:lpstr>
      <vt:lpstr>Python 简介</vt:lpstr>
      <vt:lpstr>Python 历史</vt:lpstr>
      <vt:lpstr>Python 特点</vt:lpstr>
      <vt:lpstr>Python 应用场景</vt:lpstr>
      <vt:lpstr>PowerPoint 演示文稿</vt:lpstr>
      <vt:lpstr>PowerPoint 演示文稿</vt:lpstr>
      <vt:lpstr>PowerPoint 演示文稿</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 基本命令</vt:lpstr>
      <vt:lpstr>PowerPoint 演示文稿</vt:lpstr>
      <vt:lpstr>PowerPoint 演示文稿</vt:lpstr>
      <vt:lpstr>PowerPoint 演示文稿</vt:lpstr>
      <vt:lpstr>PowerPoint 演示文稿</vt:lpstr>
      <vt:lpstr>PowerPoint 演示文稿</vt:lpstr>
      <vt:lpstr>PowerPoint 演示文稿</vt:lpstr>
      <vt:lpstr>Python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Xgboost 工具包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2018-09-29T09:04:08Z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